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1" r:id="rId3"/>
    <p:sldId id="258" r:id="rId4"/>
    <p:sldId id="259" r:id="rId5"/>
    <p:sldId id="260" r:id="rId6"/>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3" d="100"/>
          <a:sy n="83" d="100"/>
        </p:scale>
        <p:origin x="-1824"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3A700357-8739-4A44-883F-74F5998EFC9A}" type="datetimeFigureOut">
              <a:rPr lang="es-ES" smtClean="0"/>
              <a:t>06-07-13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3AB1BA8-41A0-BE48-837B-F6717697CDCA}" type="slidenum">
              <a:rPr lang="es-ES" smtClean="0"/>
              <a:t>‹Nr.›</a:t>
            </a:fld>
            <a:endParaRPr lang="es-ES"/>
          </a:p>
        </p:txBody>
      </p:sp>
    </p:spTree>
    <p:extLst>
      <p:ext uri="{BB962C8B-B14F-4D97-AF65-F5344CB8AC3E}">
        <p14:creationId xmlns:p14="http://schemas.microsoft.com/office/powerpoint/2010/main" val="3938337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3A700357-8739-4A44-883F-74F5998EFC9A}" type="datetimeFigureOut">
              <a:rPr lang="es-ES" smtClean="0"/>
              <a:t>06-07-13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3AB1BA8-41A0-BE48-837B-F6717697CDCA}" type="slidenum">
              <a:rPr lang="es-ES" smtClean="0"/>
              <a:t>‹Nr.›</a:t>
            </a:fld>
            <a:endParaRPr lang="es-ES"/>
          </a:p>
        </p:txBody>
      </p:sp>
    </p:spTree>
    <p:extLst>
      <p:ext uri="{BB962C8B-B14F-4D97-AF65-F5344CB8AC3E}">
        <p14:creationId xmlns:p14="http://schemas.microsoft.com/office/powerpoint/2010/main" val="2520339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3A700357-8739-4A44-883F-74F5998EFC9A}" type="datetimeFigureOut">
              <a:rPr lang="es-ES" smtClean="0"/>
              <a:t>06-07-13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3AB1BA8-41A0-BE48-837B-F6717697CDCA}" type="slidenum">
              <a:rPr lang="es-ES" smtClean="0"/>
              <a:t>‹Nr.›</a:t>
            </a:fld>
            <a:endParaRPr lang="es-ES"/>
          </a:p>
        </p:txBody>
      </p:sp>
    </p:spTree>
    <p:extLst>
      <p:ext uri="{BB962C8B-B14F-4D97-AF65-F5344CB8AC3E}">
        <p14:creationId xmlns:p14="http://schemas.microsoft.com/office/powerpoint/2010/main" val="330882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3A700357-8739-4A44-883F-74F5998EFC9A}" type="datetimeFigureOut">
              <a:rPr lang="es-ES" smtClean="0"/>
              <a:t>06-07-13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3AB1BA8-41A0-BE48-837B-F6717697CDCA}" type="slidenum">
              <a:rPr lang="es-ES" smtClean="0"/>
              <a:t>‹Nr.›</a:t>
            </a:fld>
            <a:endParaRPr lang="es-ES"/>
          </a:p>
        </p:txBody>
      </p:sp>
    </p:spTree>
    <p:extLst>
      <p:ext uri="{BB962C8B-B14F-4D97-AF65-F5344CB8AC3E}">
        <p14:creationId xmlns:p14="http://schemas.microsoft.com/office/powerpoint/2010/main" val="1300993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3A700357-8739-4A44-883F-74F5998EFC9A}" type="datetimeFigureOut">
              <a:rPr lang="es-ES" smtClean="0"/>
              <a:t>06-07-13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3AB1BA8-41A0-BE48-837B-F6717697CDCA}" type="slidenum">
              <a:rPr lang="es-ES" smtClean="0"/>
              <a:t>‹Nr.›</a:t>
            </a:fld>
            <a:endParaRPr lang="es-ES"/>
          </a:p>
        </p:txBody>
      </p:sp>
    </p:spTree>
    <p:extLst>
      <p:ext uri="{BB962C8B-B14F-4D97-AF65-F5344CB8AC3E}">
        <p14:creationId xmlns:p14="http://schemas.microsoft.com/office/powerpoint/2010/main" val="3758513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3A700357-8739-4A44-883F-74F5998EFC9A}" type="datetimeFigureOut">
              <a:rPr lang="es-ES" smtClean="0"/>
              <a:t>06-07-13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B3AB1BA8-41A0-BE48-837B-F6717697CDCA}" type="slidenum">
              <a:rPr lang="es-ES" smtClean="0"/>
              <a:t>‹Nr.›</a:t>
            </a:fld>
            <a:endParaRPr lang="es-ES"/>
          </a:p>
        </p:txBody>
      </p:sp>
    </p:spTree>
    <p:extLst>
      <p:ext uri="{BB962C8B-B14F-4D97-AF65-F5344CB8AC3E}">
        <p14:creationId xmlns:p14="http://schemas.microsoft.com/office/powerpoint/2010/main" val="2403429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3A700357-8739-4A44-883F-74F5998EFC9A}" type="datetimeFigureOut">
              <a:rPr lang="es-ES" smtClean="0"/>
              <a:t>06-07-13</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B3AB1BA8-41A0-BE48-837B-F6717697CDCA}" type="slidenum">
              <a:rPr lang="es-ES" smtClean="0"/>
              <a:t>‹Nr.›</a:t>
            </a:fld>
            <a:endParaRPr lang="es-ES"/>
          </a:p>
        </p:txBody>
      </p:sp>
    </p:spTree>
    <p:extLst>
      <p:ext uri="{BB962C8B-B14F-4D97-AF65-F5344CB8AC3E}">
        <p14:creationId xmlns:p14="http://schemas.microsoft.com/office/powerpoint/2010/main" val="3772114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3A700357-8739-4A44-883F-74F5998EFC9A}" type="datetimeFigureOut">
              <a:rPr lang="es-ES" smtClean="0"/>
              <a:t>06-07-13</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B3AB1BA8-41A0-BE48-837B-F6717697CDCA}" type="slidenum">
              <a:rPr lang="es-ES" smtClean="0"/>
              <a:t>‹Nr.›</a:t>
            </a:fld>
            <a:endParaRPr lang="es-ES"/>
          </a:p>
        </p:txBody>
      </p:sp>
    </p:spTree>
    <p:extLst>
      <p:ext uri="{BB962C8B-B14F-4D97-AF65-F5344CB8AC3E}">
        <p14:creationId xmlns:p14="http://schemas.microsoft.com/office/powerpoint/2010/main" val="2440281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A700357-8739-4A44-883F-74F5998EFC9A}" type="datetimeFigureOut">
              <a:rPr lang="es-ES" smtClean="0"/>
              <a:t>06-07-13</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B3AB1BA8-41A0-BE48-837B-F6717697CDCA}" type="slidenum">
              <a:rPr lang="es-ES" smtClean="0"/>
              <a:t>‹Nr.›</a:t>
            </a:fld>
            <a:endParaRPr lang="es-ES"/>
          </a:p>
        </p:txBody>
      </p:sp>
    </p:spTree>
    <p:extLst>
      <p:ext uri="{BB962C8B-B14F-4D97-AF65-F5344CB8AC3E}">
        <p14:creationId xmlns:p14="http://schemas.microsoft.com/office/powerpoint/2010/main" val="2443827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3A700357-8739-4A44-883F-74F5998EFC9A}" type="datetimeFigureOut">
              <a:rPr lang="es-ES" smtClean="0"/>
              <a:t>06-07-13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B3AB1BA8-41A0-BE48-837B-F6717697CDCA}" type="slidenum">
              <a:rPr lang="es-ES" smtClean="0"/>
              <a:t>‹Nr.›</a:t>
            </a:fld>
            <a:endParaRPr lang="es-ES"/>
          </a:p>
        </p:txBody>
      </p:sp>
    </p:spTree>
    <p:extLst>
      <p:ext uri="{BB962C8B-B14F-4D97-AF65-F5344CB8AC3E}">
        <p14:creationId xmlns:p14="http://schemas.microsoft.com/office/powerpoint/2010/main" val="113254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3A700357-8739-4A44-883F-74F5998EFC9A}" type="datetimeFigureOut">
              <a:rPr lang="es-ES" smtClean="0"/>
              <a:t>06-07-13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B3AB1BA8-41A0-BE48-837B-F6717697CDCA}" type="slidenum">
              <a:rPr lang="es-ES" smtClean="0"/>
              <a:t>‹Nr.›</a:t>
            </a:fld>
            <a:endParaRPr lang="es-ES"/>
          </a:p>
        </p:txBody>
      </p:sp>
    </p:spTree>
    <p:extLst>
      <p:ext uri="{BB962C8B-B14F-4D97-AF65-F5344CB8AC3E}">
        <p14:creationId xmlns:p14="http://schemas.microsoft.com/office/powerpoint/2010/main" val="251368608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700357-8739-4A44-883F-74F5998EFC9A}" type="datetimeFigureOut">
              <a:rPr lang="es-ES" smtClean="0"/>
              <a:t>06-07-13</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AB1BA8-41A0-BE48-837B-F6717697CDCA}" type="slidenum">
              <a:rPr lang="es-ES" smtClean="0"/>
              <a:t>‹Nr.›</a:t>
            </a:fld>
            <a:endParaRPr lang="es-ES"/>
          </a:p>
        </p:txBody>
      </p:sp>
    </p:spTree>
    <p:extLst>
      <p:ext uri="{BB962C8B-B14F-4D97-AF65-F5344CB8AC3E}">
        <p14:creationId xmlns:p14="http://schemas.microsoft.com/office/powerpoint/2010/main" val="41167211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Ejemplos</a:t>
            </a:r>
            <a:endParaRPr lang="es-ES" dirty="0"/>
          </a:p>
        </p:txBody>
      </p:sp>
      <p:sp>
        <p:nvSpPr>
          <p:cNvPr id="3" name="Marcador de contenido 2"/>
          <p:cNvSpPr>
            <a:spLocks noGrp="1"/>
          </p:cNvSpPr>
          <p:nvPr>
            <p:ph idx="1"/>
          </p:nvPr>
        </p:nvSpPr>
        <p:spPr/>
        <p:txBody>
          <a:bodyPr>
            <a:normAutofit fontScale="92500" lnSpcReduction="10000"/>
          </a:bodyPr>
          <a:lstStyle/>
          <a:p>
            <a:pPr algn="just"/>
            <a:r>
              <a:rPr lang="es-ES" dirty="0" smtClean="0">
                <a:solidFill>
                  <a:srgbClr val="FF0000"/>
                </a:solidFill>
                <a:latin typeface="Tahoma"/>
              </a:rPr>
              <a:t>GRUPO 1</a:t>
            </a:r>
            <a:r>
              <a:rPr lang="es-ES" dirty="0" smtClean="0"/>
              <a:t>= </a:t>
            </a:r>
            <a:r>
              <a:rPr lang="es-ES" dirty="0" smtClean="0">
                <a:solidFill>
                  <a:srgbClr val="51433A"/>
                </a:solidFill>
                <a:latin typeface="Tahoma"/>
              </a:rPr>
              <a:t>Se quiere saber si la población escolar de Osorno, que son 2344 niños, tiene problemas auditivos, por lo tanto, se debe idear una prueba diagnóstica, donde se les hizo escuchar rock pesado, de los 2344 niños, 740 niños presentaron problemas auditivos y el resto estaban sanos, los realmente enfermos eran 1540, según el </a:t>
            </a:r>
            <a:r>
              <a:rPr lang="es-ES" dirty="0" err="1" smtClean="0">
                <a:solidFill>
                  <a:srgbClr val="51433A"/>
                </a:solidFill>
                <a:latin typeface="Tahoma"/>
              </a:rPr>
              <a:t>gold</a:t>
            </a:r>
            <a:r>
              <a:rPr lang="es-ES" dirty="0" smtClean="0">
                <a:solidFill>
                  <a:srgbClr val="51433A"/>
                </a:solidFill>
                <a:latin typeface="Tahoma"/>
              </a:rPr>
              <a:t> </a:t>
            </a:r>
            <a:r>
              <a:rPr lang="es-ES" dirty="0" err="1" smtClean="0">
                <a:solidFill>
                  <a:srgbClr val="51433A"/>
                </a:solidFill>
                <a:latin typeface="Tahoma"/>
              </a:rPr>
              <a:t>standard</a:t>
            </a:r>
            <a:r>
              <a:rPr lang="es-ES" dirty="0" smtClean="0">
                <a:solidFill>
                  <a:srgbClr val="51433A"/>
                </a:solidFill>
                <a:latin typeface="Tahoma"/>
              </a:rPr>
              <a:t>, calcular sensibilidad y especificidad y valor positivo.</a:t>
            </a:r>
            <a:endParaRPr lang="es-ES" dirty="0"/>
          </a:p>
        </p:txBody>
      </p:sp>
    </p:spTree>
    <p:extLst>
      <p:ext uri="{BB962C8B-B14F-4D97-AF65-F5344CB8AC3E}">
        <p14:creationId xmlns:p14="http://schemas.microsoft.com/office/powerpoint/2010/main" val="4069152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428386"/>
            <a:ext cx="8229600" cy="5697777"/>
          </a:xfrm>
        </p:spPr>
        <p:txBody>
          <a:bodyPr/>
          <a:lstStyle/>
          <a:p>
            <a:pPr marL="0" indent="0" algn="just">
              <a:buNone/>
            </a:pPr>
            <a:endParaRPr lang="es-ES" dirty="0" smtClean="0"/>
          </a:p>
          <a:p>
            <a:pPr algn="just" fontAlgn="t"/>
            <a:r>
              <a:rPr lang="es-ES" dirty="0" smtClean="0"/>
              <a:t>VN</a:t>
            </a:r>
            <a:r>
              <a:rPr lang="es-ES" dirty="0" smtClean="0"/>
              <a:t>= El Gold Standard dice que realmente no est</a:t>
            </a:r>
            <a:r>
              <a:rPr lang="es-ES" dirty="0" smtClean="0"/>
              <a:t>án enfermos.</a:t>
            </a:r>
            <a:endParaRPr lang="es-ES" dirty="0" smtClean="0"/>
          </a:p>
          <a:p>
            <a:pPr algn="just" fontAlgn="t"/>
            <a:r>
              <a:rPr lang="es-ES" dirty="0" smtClean="0"/>
              <a:t>FN</a:t>
            </a:r>
            <a:r>
              <a:rPr lang="es-ES" dirty="0" smtClean="0"/>
              <a:t>= Gente con la patolog</a:t>
            </a:r>
            <a:r>
              <a:rPr lang="es-ES" dirty="0" smtClean="0"/>
              <a:t>ía presente, pero la prueba no lo detectó.</a:t>
            </a:r>
          </a:p>
          <a:p>
            <a:pPr algn="just" fontAlgn="t"/>
            <a:r>
              <a:rPr lang="es-ES" dirty="0" smtClean="0"/>
              <a:t>VP</a:t>
            </a:r>
            <a:r>
              <a:rPr lang="es-ES" dirty="0" smtClean="0"/>
              <a:t>= Gente, que el m</a:t>
            </a:r>
            <a:r>
              <a:rPr lang="es-ES" dirty="0" smtClean="0"/>
              <a:t>étodo diagnóstico detectó que tenía la enfermedad realmente presente.</a:t>
            </a:r>
          </a:p>
          <a:p>
            <a:pPr algn="just" fontAlgn="t"/>
            <a:r>
              <a:rPr lang="es-ES" dirty="0" smtClean="0"/>
              <a:t>FP</a:t>
            </a:r>
            <a:r>
              <a:rPr lang="es-ES" dirty="0" smtClean="0"/>
              <a:t>= Muestra que presenta la patolog</a:t>
            </a:r>
            <a:r>
              <a:rPr lang="es-ES" dirty="0" smtClean="0"/>
              <a:t>ía frente al método diagnóstico, pero no está enferma.</a:t>
            </a:r>
            <a:endParaRPr lang="es-ES" dirty="0"/>
          </a:p>
        </p:txBody>
      </p:sp>
    </p:spTree>
    <p:extLst>
      <p:ext uri="{BB962C8B-B14F-4D97-AF65-F5344CB8AC3E}">
        <p14:creationId xmlns:p14="http://schemas.microsoft.com/office/powerpoint/2010/main" val="3828723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489584"/>
            <a:ext cx="8229600" cy="6058601"/>
          </a:xfrm>
        </p:spPr>
        <p:txBody>
          <a:bodyPr/>
          <a:lstStyle/>
          <a:p>
            <a:r>
              <a:rPr lang="es-ES" sz="2400" dirty="0" smtClean="0"/>
              <a:t>POBLACION TOTAL = 2344</a:t>
            </a:r>
          </a:p>
          <a:p>
            <a:r>
              <a:rPr lang="es-ES" sz="2400" dirty="0" smtClean="0"/>
              <a:t>ENFERMOS= 744</a:t>
            </a:r>
          </a:p>
          <a:p>
            <a:r>
              <a:rPr lang="es-ES" sz="2400" dirty="0" smtClean="0"/>
              <a:t>GOLD STANDARD= 1540</a:t>
            </a:r>
            <a:endParaRPr lang="es-ES" sz="2400" dirty="0"/>
          </a:p>
          <a:p>
            <a:r>
              <a:rPr lang="es-ES" dirty="0" smtClean="0">
                <a:solidFill>
                  <a:schemeClr val="tx2">
                    <a:lumMod val="60000"/>
                    <a:lumOff val="40000"/>
                  </a:schemeClr>
                </a:solidFill>
              </a:rPr>
              <a:t>FORMULAS</a:t>
            </a:r>
            <a:r>
              <a:rPr lang="es-ES" dirty="0" smtClean="0">
                <a:solidFill>
                  <a:schemeClr val="tx2">
                    <a:lumMod val="60000"/>
                    <a:lumOff val="40000"/>
                  </a:schemeClr>
                </a:solidFill>
              </a:rPr>
              <a:t>= Sensibilidad= VP</a:t>
            </a:r>
            <a:r>
              <a:rPr lang="es-ES" dirty="0" smtClean="0">
                <a:solidFill>
                  <a:schemeClr val="tx2">
                    <a:lumMod val="60000"/>
                    <a:lumOff val="40000"/>
                  </a:schemeClr>
                </a:solidFill>
              </a:rPr>
              <a:t>/(VP+FN)</a:t>
            </a:r>
          </a:p>
          <a:p>
            <a:pPr marL="0" indent="0">
              <a:buNone/>
            </a:pPr>
            <a:r>
              <a:rPr lang="es-ES" dirty="0" smtClean="0">
                <a:solidFill>
                  <a:schemeClr val="tx2">
                    <a:lumMod val="60000"/>
                    <a:lumOff val="40000"/>
                  </a:schemeClr>
                </a:solidFill>
              </a:rPr>
              <a:t>                           Especificidad</a:t>
            </a:r>
            <a:r>
              <a:rPr lang="es-ES" dirty="0" smtClean="0">
                <a:solidFill>
                  <a:schemeClr val="tx2">
                    <a:lumMod val="60000"/>
                    <a:lumOff val="40000"/>
                  </a:schemeClr>
                </a:solidFill>
              </a:rPr>
              <a:t>= VN</a:t>
            </a:r>
            <a:r>
              <a:rPr lang="es-ES" dirty="0" smtClean="0">
                <a:solidFill>
                  <a:schemeClr val="tx2">
                    <a:lumMod val="60000"/>
                    <a:lumOff val="40000"/>
                  </a:schemeClr>
                </a:solidFill>
              </a:rPr>
              <a:t>/(VN+FP)</a:t>
            </a:r>
          </a:p>
          <a:p>
            <a:pPr marL="0" indent="0">
              <a:buNone/>
            </a:pPr>
            <a:endParaRPr lang="es-ES" dirty="0">
              <a:solidFill>
                <a:schemeClr val="tx2">
                  <a:lumMod val="60000"/>
                  <a:lumOff val="40000"/>
                </a:schemeClr>
              </a:solidFill>
            </a:endParaRPr>
          </a:p>
          <a:p>
            <a:pPr marL="0" indent="0">
              <a:buNone/>
            </a:pPr>
            <a:endParaRPr lang="es-ES" dirty="0" smtClean="0">
              <a:solidFill>
                <a:schemeClr val="tx2">
                  <a:lumMod val="60000"/>
                  <a:lumOff val="40000"/>
                </a:schemeClr>
              </a:solidFill>
            </a:endParaRPr>
          </a:p>
          <a:p>
            <a:pPr marL="0" indent="0">
              <a:buNone/>
            </a:pPr>
            <a:endParaRPr lang="es-ES" dirty="0">
              <a:solidFill>
                <a:schemeClr val="tx2">
                  <a:lumMod val="60000"/>
                  <a:lumOff val="40000"/>
                </a:schemeClr>
              </a:solidFill>
            </a:endParaRPr>
          </a:p>
          <a:p>
            <a:pPr marL="0" indent="0">
              <a:buNone/>
            </a:pPr>
            <a:endParaRPr lang="es-ES" dirty="0" smtClean="0">
              <a:solidFill>
                <a:schemeClr val="tx2">
                  <a:lumMod val="60000"/>
                  <a:lumOff val="40000"/>
                </a:schemeClr>
              </a:solidFill>
            </a:endParaRPr>
          </a:p>
          <a:p>
            <a:pPr marL="0" indent="0" algn="just">
              <a:buNone/>
            </a:pPr>
            <a:endParaRPr lang="es-ES" dirty="0">
              <a:solidFill>
                <a:schemeClr val="tx2">
                  <a:lumMod val="60000"/>
                  <a:lumOff val="40000"/>
                </a:schemeClr>
              </a:solidFill>
            </a:endParaRPr>
          </a:p>
          <a:p>
            <a:pPr marL="0" indent="0" algn="just">
              <a:buNone/>
            </a:pPr>
            <a:r>
              <a:rPr lang="es-ES" sz="1400" dirty="0" smtClean="0">
                <a:solidFill>
                  <a:schemeClr val="tx2">
                    <a:lumMod val="60000"/>
                    <a:lumOff val="40000"/>
                  </a:schemeClr>
                </a:solidFill>
              </a:rPr>
              <a:t>Sensibilidad= 48 por ciento, es decir la mitad de los enfermos al m</a:t>
            </a:r>
            <a:r>
              <a:rPr lang="es-ES" sz="1400" dirty="0" smtClean="0">
                <a:solidFill>
                  <a:schemeClr val="tx2">
                    <a:lumMod val="60000"/>
                    <a:lumOff val="40000"/>
                  </a:schemeClr>
                </a:solidFill>
              </a:rPr>
              <a:t>étodo diagn</a:t>
            </a:r>
            <a:r>
              <a:rPr lang="es-ES" sz="1400" dirty="0" smtClean="0">
                <a:solidFill>
                  <a:schemeClr val="tx2">
                    <a:lumMod val="60000"/>
                    <a:lumOff val="40000"/>
                  </a:schemeClr>
                </a:solidFill>
              </a:rPr>
              <a:t>óstico se le escapó.</a:t>
            </a:r>
            <a:endParaRPr lang="es-ES" sz="1400" dirty="0" smtClean="0">
              <a:solidFill>
                <a:schemeClr val="tx2">
                  <a:lumMod val="60000"/>
                  <a:lumOff val="40000"/>
                </a:schemeClr>
              </a:solidFill>
            </a:endParaRPr>
          </a:p>
          <a:p>
            <a:pPr marL="0" indent="0" algn="just">
              <a:buNone/>
            </a:pPr>
            <a:r>
              <a:rPr lang="es-ES" sz="1400" dirty="0" smtClean="0">
                <a:solidFill>
                  <a:schemeClr val="tx2">
                    <a:lumMod val="60000"/>
                    <a:lumOff val="40000"/>
                  </a:schemeClr>
                </a:solidFill>
              </a:rPr>
              <a:t>Especificidad= 100 por ciento, debido a que incluy</a:t>
            </a:r>
            <a:r>
              <a:rPr lang="es-ES" sz="1400" dirty="0" smtClean="0">
                <a:solidFill>
                  <a:schemeClr val="tx2">
                    <a:lumMod val="60000"/>
                    <a:lumOff val="40000"/>
                  </a:schemeClr>
                </a:solidFill>
              </a:rPr>
              <a:t>ó a casi todos los individuos.</a:t>
            </a:r>
            <a:endParaRPr lang="es-ES" sz="1400" dirty="0" smtClean="0">
              <a:solidFill>
                <a:schemeClr val="tx2">
                  <a:lumMod val="60000"/>
                  <a:lumOff val="40000"/>
                </a:schemeClr>
              </a:solidFill>
            </a:endParaRPr>
          </a:p>
          <a:p>
            <a:pPr marL="0" indent="0">
              <a:buNone/>
            </a:pPr>
            <a:endParaRPr lang="es-ES" dirty="0" smtClean="0">
              <a:solidFill>
                <a:schemeClr val="tx2">
                  <a:lumMod val="60000"/>
                  <a:lumOff val="40000"/>
                </a:schemeClr>
              </a:solidFill>
            </a:endParaRPr>
          </a:p>
          <a:p>
            <a:pPr marL="0" indent="0">
              <a:buNone/>
            </a:pPr>
            <a:endParaRPr lang="es-ES" dirty="0"/>
          </a:p>
        </p:txBody>
      </p:sp>
      <p:graphicFrame>
        <p:nvGraphicFramePr>
          <p:cNvPr id="7" name="Tabla 6"/>
          <p:cNvGraphicFramePr>
            <a:graphicFrameLocks noGrp="1"/>
          </p:cNvGraphicFramePr>
          <p:nvPr>
            <p:extLst>
              <p:ext uri="{D42A27DB-BD31-4B8C-83A1-F6EECF244321}">
                <p14:modId xmlns:p14="http://schemas.microsoft.com/office/powerpoint/2010/main" val="1006827799"/>
              </p:ext>
            </p:extLst>
          </p:nvPr>
        </p:nvGraphicFramePr>
        <p:xfrm>
          <a:off x="2044219" y="3003447"/>
          <a:ext cx="5192948" cy="2718566"/>
        </p:xfrm>
        <a:graphic>
          <a:graphicData uri="http://schemas.openxmlformats.org/drawingml/2006/table">
            <a:tbl>
              <a:tblPr firstRow="1" bandRow="1">
                <a:tableStyleId>{5C22544A-7EE6-4342-B048-85BDC9FD1C3A}</a:tableStyleId>
              </a:tblPr>
              <a:tblGrid>
                <a:gridCol w="2596474"/>
                <a:gridCol w="2596474"/>
              </a:tblGrid>
              <a:tr h="1359283">
                <a:tc>
                  <a:txBody>
                    <a:bodyPr/>
                    <a:lstStyle/>
                    <a:p>
                      <a:endParaRPr lang="es-ES" dirty="0" smtClean="0"/>
                    </a:p>
                    <a:p>
                      <a:r>
                        <a:rPr lang="es-ES" dirty="0" smtClean="0"/>
                        <a:t>           VP</a:t>
                      </a:r>
                      <a:r>
                        <a:rPr lang="es-ES" sz="1800" b="1" kern="1200" dirty="0" smtClean="0">
                          <a:solidFill>
                            <a:schemeClr val="lt1"/>
                          </a:solidFill>
                          <a:latin typeface="+mn-lt"/>
                          <a:ea typeface="+mn-ea"/>
                          <a:cs typeface="+mn-cs"/>
                        </a:rPr>
                        <a:t>=  1540</a:t>
                      </a:r>
                      <a:endParaRPr lang="es-ES" dirty="0"/>
                    </a:p>
                  </a:txBody>
                  <a:tcPr/>
                </a:tc>
                <a:tc>
                  <a:txBody>
                    <a:bodyPr/>
                    <a:lstStyle/>
                    <a:p>
                      <a:endParaRPr lang="es-ES" dirty="0" smtClean="0"/>
                    </a:p>
                    <a:p>
                      <a:r>
                        <a:rPr lang="es-ES" dirty="0" smtClean="0"/>
                        <a:t>             FP</a:t>
                      </a:r>
                      <a:r>
                        <a:rPr lang="es-ES" sz="1800" b="1" kern="1200" dirty="0" smtClean="0">
                          <a:solidFill>
                            <a:schemeClr val="lt1"/>
                          </a:solidFill>
                          <a:latin typeface="+mn-lt"/>
                          <a:ea typeface="+mn-ea"/>
                          <a:cs typeface="+mn-cs"/>
                        </a:rPr>
                        <a:t>= 0</a:t>
                      </a:r>
                      <a:endParaRPr lang="es-ES" dirty="0"/>
                    </a:p>
                  </a:txBody>
                  <a:tcPr/>
                </a:tc>
              </a:tr>
              <a:tr h="1359283">
                <a:tc>
                  <a:txBody>
                    <a:bodyPr/>
                    <a:lstStyle/>
                    <a:p>
                      <a:endParaRPr lang="es-ES" dirty="0" smtClean="0"/>
                    </a:p>
                    <a:p>
                      <a:endParaRPr lang="es-ES" dirty="0" smtClean="0"/>
                    </a:p>
                    <a:p>
                      <a:r>
                        <a:rPr lang="es-ES" dirty="0" smtClean="0"/>
                        <a:t>            FN</a:t>
                      </a:r>
                      <a:r>
                        <a:rPr lang="es-ES" sz="1800" kern="1200" dirty="0" smtClean="0">
                          <a:solidFill>
                            <a:schemeClr val="dk1"/>
                          </a:solidFill>
                          <a:latin typeface="+mn-lt"/>
                          <a:ea typeface="+mn-ea"/>
                          <a:cs typeface="+mn-cs"/>
                        </a:rPr>
                        <a:t>= 796</a:t>
                      </a:r>
                      <a:endParaRPr lang="es-ES" dirty="0"/>
                    </a:p>
                  </a:txBody>
                  <a:tcPr/>
                </a:tc>
                <a:tc>
                  <a:txBody>
                    <a:bodyPr/>
                    <a:lstStyle/>
                    <a:p>
                      <a:endParaRPr lang="es-ES" dirty="0" smtClean="0"/>
                    </a:p>
                    <a:p>
                      <a:endParaRPr lang="es-ES" dirty="0" smtClean="0"/>
                    </a:p>
                    <a:p>
                      <a:r>
                        <a:rPr lang="es-ES" dirty="0" smtClean="0"/>
                        <a:t>             NV</a:t>
                      </a:r>
                      <a:r>
                        <a:rPr lang="es-ES" sz="1800" kern="1200" dirty="0" smtClean="0">
                          <a:solidFill>
                            <a:schemeClr val="dk1"/>
                          </a:solidFill>
                          <a:latin typeface="+mn-lt"/>
                          <a:ea typeface="+mn-ea"/>
                          <a:cs typeface="+mn-cs"/>
                        </a:rPr>
                        <a:t>= 804</a:t>
                      </a:r>
                      <a:endParaRPr lang="es-ES" dirty="0"/>
                    </a:p>
                  </a:txBody>
                  <a:tcPr/>
                </a:tc>
              </a:tr>
            </a:tbl>
          </a:graphicData>
        </a:graphic>
      </p:graphicFrame>
    </p:spTree>
    <p:extLst>
      <p:ext uri="{BB962C8B-B14F-4D97-AF65-F5344CB8AC3E}">
        <p14:creationId xmlns:p14="http://schemas.microsoft.com/office/powerpoint/2010/main" val="617467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581382"/>
            <a:ext cx="8229600" cy="5544782"/>
          </a:xfrm>
        </p:spPr>
        <p:txBody>
          <a:bodyPr/>
          <a:lstStyle/>
          <a:p>
            <a:pPr algn="just"/>
            <a:r>
              <a:rPr lang="es-ES" dirty="0" smtClean="0">
                <a:solidFill>
                  <a:srgbClr val="FF0000"/>
                </a:solidFill>
              </a:rPr>
              <a:t>Grupo 2</a:t>
            </a:r>
            <a:r>
              <a:rPr lang="es-ES" dirty="0" smtClean="0"/>
              <a:t>= </a:t>
            </a:r>
            <a:r>
              <a:rPr lang="es-ES" dirty="0"/>
              <a:t>a los 2344 </a:t>
            </a:r>
            <a:r>
              <a:rPr lang="es-ES" dirty="0" smtClean="0"/>
              <a:t>niños mencionados anteriormente, se </a:t>
            </a:r>
            <a:r>
              <a:rPr lang="es-ES" dirty="0"/>
              <a:t>les hizo escuchar música </a:t>
            </a:r>
            <a:r>
              <a:rPr lang="es-ES" dirty="0" smtClean="0"/>
              <a:t>clásica, </a:t>
            </a:r>
            <a:r>
              <a:rPr lang="es-ES" dirty="0"/>
              <a:t>y se </a:t>
            </a:r>
            <a:r>
              <a:rPr lang="es-ES" dirty="0" smtClean="0"/>
              <a:t>dedujo que, </a:t>
            </a:r>
            <a:r>
              <a:rPr lang="es-ES" dirty="0"/>
              <a:t>en la población hay 1800 niños enfermos, y el </a:t>
            </a:r>
            <a:r>
              <a:rPr lang="es-ES" dirty="0" err="1"/>
              <a:t>gold</a:t>
            </a:r>
            <a:r>
              <a:rPr lang="es-ES" dirty="0"/>
              <a:t> </a:t>
            </a:r>
            <a:r>
              <a:rPr lang="es-ES" dirty="0" err="1"/>
              <a:t>standard</a:t>
            </a:r>
            <a:r>
              <a:rPr lang="es-ES" dirty="0"/>
              <a:t> dice que son realmente 1540.</a:t>
            </a:r>
          </a:p>
        </p:txBody>
      </p:sp>
    </p:spTree>
    <p:extLst>
      <p:ext uri="{BB962C8B-B14F-4D97-AF65-F5344CB8AC3E}">
        <p14:creationId xmlns:p14="http://schemas.microsoft.com/office/powerpoint/2010/main" val="4063595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442124157"/>
              </p:ext>
            </p:extLst>
          </p:nvPr>
        </p:nvGraphicFramePr>
        <p:xfrm>
          <a:off x="1895453" y="1025146"/>
          <a:ext cx="5433518" cy="2386642"/>
        </p:xfrm>
        <a:graphic>
          <a:graphicData uri="http://schemas.openxmlformats.org/drawingml/2006/table">
            <a:tbl>
              <a:tblPr firstRow="1" bandRow="1">
                <a:tableStyleId>{5C22544A-7EE6-4342-B048-85BDC9FD1C3A}</a:tableStyleId>
              </a:tblPr>
              <a:tblGrid>
                <a:gridCol w="2716759"/>
                <a:gridCol w="2716759"/>
              </a:tblGrid>
              <a:tr h="1193321">
                <a:tc>
                  <a:txBody>
                    <a:bodyPr/>
                    <a:lstStyle/>
                    <a:p>
                      <a:endParaRPr lang="es-ES" dirty="0" smtClean="0"/>
                    </a:p>
                    <a:p>
                      <a:r>
                        <a:rPr lang="es-ES" baseline="0" dirty="0" smtClean="0"/>
                        <a:t>             VP</a:t>
                      </a:r>
                      <a:r>
                        <a:rPr lang="es-ES" sz="1800" dirty="0" smtClean="0"/>
                        <a:t>= 1540</a:t>
                      </a:r>
                      <a:endParaRPr lang="es-ES" dirty="0" smtClean="0"/>
                    </a:p>
                  </a:txBody>
                  <a:tcPr/>
                </a:tc>
                <a:tc>
                  <a:txBody>
                    <a:bodyPr/>
                    <a:lstStyle/>
                    <a:p>
                      <a:endParaRPr lang="es-ES" dirty="0" smtClean="0"/>
                    </a:p>
                    <a:p>
                      <a:r>
                        <a:rPr lang="es-ES" dirty="0" smtClean="0"/>
                        <a:t>             FP</a:t>
                      </a:r>
                      <a:r>
                        <a:rPr lang="es-ES" sz="1800" dirty="0" smtClean="0"/>
                        <a:t>= 260 </a:t>
                      </a:r>
                      <a:endParaRPr lang="es-ES" dirty="0"/>
                    </a:p>
                  </a:txBody>
                  <a:tcPr/>
                </a:tc>
              </a:tr>
              <a:tr h="1193321">
                <a:tc>
                  <a:txBody>
                    <a:bodyPr/>
                    <a:lstStyle/>
                    <a:p>
                      <a:endParaRPr lang="es-ES" dirty="0" smtClean="0"/>
                    </a:p>
                    <a:p>
                      <a:r>
                        <a:rPr lang="es-ES" baseline="0" dirty="0" smtClean="0"/>
                        <a:t>              FN</a:t>
                      </a:r>
                      <a:r>
                        <a:rPr lang="es-ES" sz="1800" dirty="0" smtClean="0"/>
                        <a:t>= 0</a:t>
                      </a:r>
                      <a:endParaRPr lang="es-ES" dirty="0" smtClean="0"/>
                    </a:p>
                  </a:txBody>
                  <a:tcPr/>
                </a:tc>
                <a:tc>
                  <a:txBody>
                    <a:bodyPr/>
                    <a:lstStyle/>
                    <a:p>
                      <a:endParaRPr lang="es-ES" dirty="0" smtClean="0"/>
                    </a:p>
                    <a:p>
                      <a:r>
                        <a:rPr lang="es-ES" dirty="0" smtClean="0"/>
                        <a:t>             NV</a:t>
                      </a:r>
                      <a:r>
                        <a:rPr lang="es-ES" sz="1800" dirty="0" smtClean="0"/>
                        <a:t>= 544</a:t>
                      </a:r>
                      <a:endParaRPr lang="es-ES" dirty="0"/>
                    </a:p>
                  </a:txBody>
                  <a:tcPr/>
                </a:tc>
              </a:tr>
            </a:tbl>
          </a:graphicData>
        </a:graphic>
      </p:graphicFrame>
      <p:sp>
        <p:nvSpPr>
          <p:cNvPr id="7" name="CuadroTexto 6"/>
          <p:cNvSpPr txBox="1"/>
          <p:nvPr/>
        </p:nvSpPr>
        <p:spPr>
          <a:xfrm>
            <a:off x="642624" y="3824875"/>
            <a:ext cx="7787987" cy="923330"/>
          </a:xfrm>
          <a:prstGeom prst="rect">
            <a:avLst/>
          </a:prstGeom>
          <a:noFill/>
        </p:spPr>
        <p:txBody>
          <a:bodyPr wrap="square" rtlCol="0">
            <a:spAutoFit/>
          </a:bodyPr>
          <a:lstStyle/>
          <a:p>
            <a:pPr algn="just"/>
            <a:r>
              <a:rPr lang="es-ES" dirty="0" smtClean="0"/>
              <a:t>Al aplicar las f</a:t>
            </a:r>
            <a:r>
              <a:rPr lang="es-ES" dirty="0" smtClean="0"/>
              <a:t>órmulas de sensibilidad y especificidad, el método diagnóstico nos da que tiene una sensibilidad 100 por ciento y una especificidad de 67 por ciento, lo que nos dice que incluyó dentro de su sensibilidad a personas sanas.</a:t>
            </a:r>
            <a:endParaRPr lang="es-ES" dirty="0"/>
          </a:p>
        </p:txBody>
      </p:sp>
    </p:spTree>
    <p:extLst>
      <p:ext uri="{BB962C8B-B14F-4D97-AF65-F5344CB8AC3E}">
        <p14:creationId xmlns:p14="http://schemas.microsoft.com/office/powerpoint/2010/main" val="1189186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99</TotalTime>
  <Words>320</Words>
  <Application>Microsoft Macintosh PowerPoint</Application>
  <PresentationFormat>Presentación en pantalla (4:3)</PresentationFormat>
  <Paragraphs>39</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Ejemplos</vt:lpstr>
      <vt:lpstr>Presentación de PowerPoint</vt:lpstr>
      <vt:lpstr>Presentación de PowerPoint</vt:lpstr>
      <vt:lpstr>Presentación de PowerPoint</vt:lpstr>
      <vt:lpstr>Presentación de PowerPoint</vt:lpstr>
    </vt:vector>
  </TitlesOfParts>
  <Company>Personal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Ejemplos</dc:title>
  <dc:creator>Yonathan Briones Cárdenas</dc:creator>
  <cp:lastModifiedBy>Yonathan Briones Cárdenas</cp:lastModifiedBy>
  <cp:revision>7</cp:revision>
  <dcterms:created xsi:type="dcterms:W3CDTF">2013-07-06T17:43:52Z</dcterms:created>
  <dcterms:modified xsi:type="dcterms:W3CDTF">2013-07-06T19:23:08Z</dcterms:modified>
</cp:coreProperties>
</file>